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097280"/>
            <a:ext cx="10789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Institutional-grade capital structuring for community-serving real estate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10789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3F4F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Boutique advisory + sponsor execution for complex, mixed-use projects.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685800"/>
            <a:ext cx="10789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JNA CAPITAL, INC.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6217920"/>
            <a:ext cx="10789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3F4F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Philadelphia | 2 Penn Center, 1500 JFK Blvd, Suite 1130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19456"/>
            <a:ext cx="12191695" cy="36576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594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82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Contact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1143000"/>
            <a:ext cx="1097280" cy="54864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17320"/>
            <a:ext cx="1097280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JNA Capital, Inc.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2 Penn Center, 1500 John F. Kennedy Boulevard, Suite 1130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Philadelphia, PA 19102-1752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Email: info@jnacapitalinc.com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Phone: 215-279-8855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31520" y="5532120"/>
            <a:ext cx="10698480" cy="82296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5650992"/>
            <a:ext cx="10241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Available for confidential conversations with sponsors, lenders, and mission-aligned capital partners.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19456"/>
            <a:ext cx="12191695" cy="36576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371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POSITIONING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82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we do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731520" y="2971800"/>
            <a:ext cx="1280160" cy="73152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1546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structure and execute layered capital stacks that make transformational projects financeable - and buildable.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0" y="6620256"/>
            <a:ext cx="12191695" cy="237744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6656832"/>
            <a:ext cx="11155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Confidential. Draft overview for discussion.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19456"/>
            <a:ext cx="12191695" cy="36576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594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82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Core capabilities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1143000"/>
            <a:ext cx="1097280" cy="54864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17320"/>
            <a:ext cx="553212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Capital stack architecture: debt, mezzanine, preferred equity, and catalytic capital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Tax credit fluency: NMTC, HTC, LIHTC, and credit-enhanced structures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Public / philanthropic tools: grants, RACP-like programs, CDFI partnerships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Off-balance sheet and ground lease structuring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1417320"/>
            <a:ext cx="553212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Developer services: feasibility, underwriting, pro formas, and lender-ready packaging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Stakeholder alignment: anchors, CDCs, municipal partners, and community governance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Transaction leadership: counsel coordination, closing checklists, and execution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Investor communications: memos, decks, and committee-ready materials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31520" y="5532120"/>
            <a:ext cx="10698480" cy="82296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5650992"/>
            <a:ext cx="10241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bring "investment banking discipline" to community development: clarity, accountability, and a closeable plan.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19456"/>
            <a:ext cx="12191695" cy="36576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594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82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Selected market-facing experience (illustrative)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1143000"/>
            <a:ext cx="1097280" cy="54864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600200"/>
            <a:ext cx="3444240" cy="192024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1856232"/>
            <a:ext cx="298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1994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960120" y="2679192"/>
            <a:ext cx="298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Founded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95800" y="1600200"/>
            <a:ext cx="3444240" cy="192024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24400" y="1856232"/>
            <a:ext cx="298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Philly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724400" y="2679192"/>
            <a:ext cx="298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Greater Philadelphia focus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60080" y="1600200"/>
            <a:ext cx="3444240" cy="192024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88680" y="1856232"/>
            <a:ext cx="298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A254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Mixed-use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8488680" y="2679192"/>
            <a:ext cx="298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Anchor + community assets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1520" y="3794760"/>
            <a:ext cx="109728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Crane Chinatown / Eastern Tower Community Center (Chinatown North): mixed-use tower with housing, retail, and a community recreation center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University-anchored mixed-use: retail/hospitality and residential assets serving campus and neighborhood demand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Structured finance advisory for nonprofits, municipalities, and mission-aligned sponsors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0" y="6620256"/>
            <a:ext cx="12191695" cy="237744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6656832"/>
            <a:ext cx="11155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Replace / expand with verified portfolio details for external publication.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19456"/>
            <a:ext cx="12191695" cy="36576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594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82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we win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1143000"/>
            <a:ext cx="1097280" cy="54864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17320"/>
            <a:ext cx="553212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First-principles underwriting (sources/uses, sensitivity, downside paths)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 “no surprises” closing process with disciplined deliverables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Deep local market intelligence: players, incentives, approvals, constraints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1417320"/>
            <a:ext cx="553212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Community legitimacy: projects designed to serve and be embraced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Institutional tone: committee-grade writing and credible risk framing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Execution bias: we optimize for what will actually close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31520" y="5532120"/>
            <a:ext cx="10698480" cy="82296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5650992"/>
            <a:ext cx="10241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Outcome: faster decisions, cleaner diligence, and tighter alignment from term sheet to ribbon cutting.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19456"/>
            <a:ext cx="12191695" cy="36576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594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82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Engagement model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1143000"/>
            <a:ext cx="1097280" cy="54864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17320"/>
            <a:ext cx="1097280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Phase 1 - Diagnose: deal constraints, capital gaps, and approval pathways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Phase 2 - Design: bankable capital stack + partner alignment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Phase 3 - Package: lender / investor materials and diligence room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Phase 4 - Close: term sheet conversion, documentation, and conditions precedent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31520" y="5532120"/>
            <a:ext cx="10698480" cy="82296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5650992"/>
            <a:ext cx="10241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can act as advisor, sponsor partner, or owner-representative - scoped to what the transaction needs.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19456"/>
            <a:ext cx="12191695" cy="36576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594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82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Impact thesis (what “positive change” means in practice)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1143000"/>
            <a:ext cx="1097280" cy="54864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17320"/>
            <a:ext cx="553212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Workforce and community-serving housing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Neighborhood-serving retail and essential services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Cultural assets and community facilities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Anchor-aligned development (education, healthcare, civic)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1417320"/>
            <a:ext cx="553212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Capital that stays accountable to outcomes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Inclusive participation in ownership and upside where feasible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Transparent reporting to stakeholders and capital partners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31520" y="5532120"/>
            <a:ext cx="10698480" cy="82296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5650992"/>
            <a:ext cx="10241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Impact is not a tagline - it is designed, financed, and measured.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19456"/>
            <a:ext cx="12191695" cy="36576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594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82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Leadership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1143000"/>
            <a:ext cx="1097280" cy="54864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17320"/>
            <a:ext cx="10972800" cy="4846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Ahsan M. Nasratullah - President / Founder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Kei Ogawa - Vice President</a:t>
            </a:r>
            <a:endParaRPr lang="en-US" sz="1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Senior network of counsel, tax credit specialists, CDFIs, and construction partners (as needed)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31520" y="5532120"/>
            <a:ext cx="10698480" cy="82296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5650992"/>
            <a:ext cx="10241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Leadership bios, credentials, and deal roles should be expanded for the public deck / website.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19456"/>
            <a:ext cx="12191695" cy="36576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371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NEXT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18288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1182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Ready for the next project that matters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731520" y="2971800"/>
            <a:ext cx="1280160" cy="73152"/>
          </a:xfrm>
          <a:prstGeom prst="rect">
            <a:avLst/>
          </a:prstGeom>
          <a:solidFill>
            <a:srgbClr val="00BFA6"/>
          </a:solidFill>
          <a:ln w="12700">
            <a:solidFill>
              <a:srgbClr val="00BFA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1546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Let’s pressure-test your capital stack and produce a sponsor-ready plan that closes.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0" y="6620256"/>
            <a:ext cx="12191695" cy="237744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6656832"/>
            <a:ext cx="11155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info@jnacapitalinc.com | 215-279-8855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JNA Capital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JNA Capital Inc. | 2025 Overview</dc:title>
  <dc:subject/>
  <dc:creator>JNA Capital Inc.</dc:creator>
  <cp:lastModifiedBy>JNA Capital Inc.</cp:lastModifiedBy>
  <cp:revision>1</cp:revision>
  <dcterms:created xsi:type="dcterms:W3CDTF">2025-12-16T00:54:12Z</dcterms:created>
  <dcterms:modified xsi:type="dcterms:W3CDTF">2025-12-16T00:54:12Z</dcterms:modified>
</cp:coreProperties>
</file>